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35" r:id="rId2"/>
    <p:sldId id="337" r:id="rId3"/>
    <p:sldId id="341" r:id="rId4"/>
    <p:sldId id="356" r:id="rId5"/>
    <p:sldId id="349" r:id="rId6"/>
    <p:sldId id="357" r:id="rId7"/>
    <p:sldId id="355" r:id="rId8"/>
    <p:sldId id="358" r:id="rId9"/>
    <p:sldId id="359" r:id="rId10"/>
    <p:sldId id="360" r:id="rId11"/>
    <p:sldId id="361" r:id="rId12"/>
    <p:sldId id="362" r:id="rId13"/>
    <p:sldId id="34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1" autoAdjust="0"/>
    <p:restoredTop sz="94270" autoAdjust="0"/>
  </p:normalViewPr>
  <p:slideViewPr>
    <p:cSldViewPr snapToGrid="0">
      <p:cViewPr varScale="1">
        <p:scale>
          <a:sx n="79" d="100"/>
          <a:sy n="79" d="100"/>
        </p:scale>
        <p:origin x="10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125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4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743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0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726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702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9594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30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4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27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71" y="5742325"/>
            <a:ext cx="828000" cy="82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781666" y="1310959"/>
            <a:ext cx="953049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Heterogeneity-aware Twitter Bot Detection with Relational Graph Transformers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Nengqiang Xiang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78444" y="4794448"/>
            <a:ext cx="90893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AAAI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https://github.com/BunsenFeng/BotHeterogeneity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B3388B-7340-45B7-84D0-46D5F6426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669" y="2844048"/>
            <a:ext cx="7444940" cy="13199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234B7F-22D6-4F83-AC16-877E56659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1049"/>
            <a:ext cx="6023728" cy="384708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E55961C-C4C7-49A1-8ABF-921D0F99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40372"/>
            <a:ext cx="5931110" cy="3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9E535C-15E8-482C-A448-4F32B6DF3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4261"/>
            <a:ext cx="5717168" cy="36200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BCA0833-C047-493A-9990-43F35C74B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168" y="2213556"/>
            <a:ext cx="61341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8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C0EB727-8A0A-4C63-B71B-F97298A12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80" y="1521048"/>
            <a:ext cx="5593203" cy="50754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4B44D3-8CB9-41D7-AB1F-741CC4940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295" y="2405519"/>
            <a:ext cx="59531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0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2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2780EF-2739-4AB7-A68B-40C773B810D8}"/>
              </a:ext>
            </a:extLst>
          </p:cNvPr>
          <p:cNvSpPr/>
          <p:nvPr/>
        </p:nvSpPr>
        <p:spPr>
          <a:xfrm>
            <a:off x="365749" y="2050565"/>
            <a:ext cx="40935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approaches generally leverage the topological structure of the Twittersphere while they neglect the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heterogeneity of relations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users.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1797809-62C1-432F-80F9-6CE95E1E659C}"/>
              </a:ext>
            </a:extLst>
          </p:cNvPr>
          <p:cNvSpPr/>
          <p:nvPr/>
        </p:nvSpPr>
        <p:spPr>
          <a:xfrm>
            <a:off x="453298" y="3853966"/>
            <a:ext cx="45279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this paper, we propose a novel bot detection framework to alleviate this problem, which leverages the topological structure of user-formed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graphs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models varying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intensity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users.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67F2E68-D41B-43FD-B60F-D6FDDB083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691" y="2061278"/>
            <a:ext cx="6290641" cy="35853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E98AB5C-1286-44C5-9FB0-BA77F8D6D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528" y="1409990"/>
            <a:ext cx="9481991" cy="5372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98F959C-8895-4401-B5FD-FCC2B9BEAC61}"/>
              </a:ext>
            </a:extLst>
          </p:cNvPr>
          <p:cNvSpPr/>
          <p:nvPr/>
        </p:nvSpPr>
        <p:spPr>
          <a:xfrm>
            <a:off x="4671560" y="169326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Graph Construction：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7D4C706-A416-4774-A7FD-30E092206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580" y="2218885"/>
            <a:ext cx="3293294" cy="58566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0CC5B57-A24F-4C79-AB79-820A9B4D56B1}"/>
              </a:ext>
            </a:extLst>
          </p:cNvPr>
          <p:cNvSpPr/>
          <p:nvPr/>
        </p:nvSpPr>
        <p:spPr>
          <a:xfrm>
            <a:off x="4721534" y="3244334"/>
            <a:ext cx="361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Relational Graph Transformers：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A477898-C7DB-4CE9-981B-C3FF431FC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76" y="4053452"/>
            <a:ext cx="4637764" cy="16120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E6B2192-A203-4BAF-BC27-0CB69B5ED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152" y="1174476"/>
            <a:ext cx="1951244" cy="30109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C4086F-3AB1-4C22-A600-4D5FB2A75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60" y="3856418"/>
            <a:ext cx="2739518" cy="260294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795D408-7EF0-4833-9802-8B6699D92B6B}"/>
              </a:ext>
            </a:extLst>
          </p:cNvPr>
          <p:cNvSpPr txBox="1"/>
          <p:nvPr/>
        </p:nvSpPr>
        <p:spPr>
          <a:xfrm>
            <a:off x="9459598" y="237028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56A7FA0-39BC-48F8-A35C-8B3A33C5A25C}"/>
              </a:ext>
            </a:extLst>
          </p:cNvPr>
          <p:cNvSpPr txBox="1"/>
          <p:nvPr/>
        </p:nvSpPr>
        <p:spPr>
          <a:xfrm>
            <a:off x="10263960" y="482246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6459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50CB386-1107-44FA-A695-6B61A888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142" y="1792576"/>
            <a:ext cx="3095625" cy="6762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CF4705-1689-49BB-9D87-307EA34C7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306" y="3272135"/>
            <a:ext cx="3743325" cy="9239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D24FA6E-1369-4873-BF37-CA23E1CFE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208" y="4532888"/>
            <a:ext cx="4276725" cy="58632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3AD9338-56B9-45DC-B369-EE3F265AD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618" y="5491582"/>
            <a:ext cx="4276725" cy="4476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E7C9455-BCEB-42A3-BB6B-0A077284BF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09" y="1469862"/>
            <a:ext cx="5462472" cy="45350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FD96B8F-DE0E-404B-85D5-1AC0A4DBF0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7617" y="2508288"/>
            <a:ext cx="2000250" cy="4270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35B29AE-3B68-4509-8E99-355540ACA50E}"/>
              </a:ext>
            </a:extLst>
          </p:cNvPr>
          <p:cNvSpPr txBox="1"/>
          <p:nvPr/>
        </p:nvSpPr>
        <p:spPr>
          <a:xfrm>
            <a:off x="10098184" y="196977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501814C-17B6-4281-9D79-D4A8D586EE28}"/>
              </a:ext>
            </a:extLst>
          </p:cNvPr>
          <p:cNvSpPr txBox="1"/>
          <p:nvPr/>
        </p:nvSpPr>
        <p:spPr>
          <a:xfrm>
            <a:off x="10199351" y="356735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3F9175-6B25-41BB-8EF9-DBE97FC1EFB9}"/>
              </a:ext>
            </a:extLst>
          </p:cNvPr>
          <p:cNvSpPr txBox="1"/>
          <p:nvPr/>
        </p:nvSpPr>
        <p:spPr>
          <a:xfrm>
            <a:off x="10866343" y="476456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388B5AC-990B-43E7-8D8E-420D339AB4C3}"/>
              </a:ext>
            </a:extLst>
          </p:cNvPr>
          <p:cNvSpPr txBox="1"/>
          <p:nvPr/>
        </p:nvSpPr>
        <p:spPr>
          <a:xfrm>
            <a:off x="10866342" y="553075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6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9101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F9FE251-62FC-4E9D-B3C8-B7DFC1985768}"/>
              </a:ext>
            </a:extLst>
          </p:cNvPr>
          <p:cNvSpPr/>
          <p:nvPr/>
        </p:nvSpPr>
        <p:spPr>
          <a:xfrm>
            <a:off x="6245760" y="1681805"/>
            <a:ext cx="350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Semantic Attention Networks：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0EF10E-71B2-44D6-B2E1-F67240D56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51" y="2262548"/>
            <a:ext cx="4924682" cy="6931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E1AEFAE-72F1-4C3F-8B1B-92C870963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251" y="3167139"/>
            <a:ext cx="2705100" cy="8477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B9D25D-9D1D-4537-89F9-62377DC37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251" y="4061566"/>
            <a:ext cx="3009900" cy="85725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6804CC2-6F0D-43C3-84CA-FB79BB2DB88B}"/>
              </a:ext>
            </a:extLst>
          </p:cNvPr>
          <p:cNvSpPr/>
          <p:nvPr/>
        </p:nvSpPr>
        <p:spPr>
          <a:xfrm>
            <a:off x="6245760" y="4991529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Learning and Optimization：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05BEE9-F4C0-4E48-A7DD-7BFF25A2C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251" y="5395129"/>
            <a:ext cx="4229100" cy="533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55A3BB6-7515-4954-81FD-E90E3C9F05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750" y="6291085"/>
            <a:ext cx="4972050" cy="5429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2311E0-620C-4F26-94A2-8F729FF164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982" y="1253474"/>
            <a:ext cx="5353050" cy="45624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EFC8E1E-BDC0-47B0-BB95-634D654AEFA0}"/>
              </a:ext>
            </a:extLst>
          </p:cNvPr>
          <p:cNvSpPr txBox="1"/>
          <p:nvPr/>
        </p:nvSpPr>
        <p:spPr>
          <a:xfrm>
            <a:off x="11051938" y="242447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7</a:t>
            </a:r>
            <a:r>
              <a:rPr lang="zh-CN" altLang="en-US" dirty="0"/>
              <a:t>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50BD85-C5C5-4295-911C-216B22FE7FF7}"/>
              </a:ext>
            </a:extLst>
          </p:cNvPr>
          <p:cNvSpPr txBox="1"/>
          <p:nvPr/>
        </p:nvSpPr>
        <p:spPr>
          <a:xfrm>
            <a:off x="8936561" y="340270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8</a:t>
            </a:r>
            <a:r>
              <a:rPr lang="zh-CN" altLang="en-US" dirty="0"/>
              <a:t>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0129C71-F070-4196-B8EE-221A6DD34743}"/>
              </a:ext>
            </a:extLst>
          </p:cNvPr>
          <p:cNvSpPr txBox="1"/>
          <p:nvPr/>
        </p:nvSpPr>
        <p:spPr>
          <a:xfrm>
            <a:off x="9095981" y="436874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9</a:t>
            </a:r>
            <a:r>
              <a:rPr lang="zh-CN" altLang="en-US" dirty="0"/>
              <a:t>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DD2B5C-13AA-43BD-A528-38C75C3EBEB1}"/>
              </a:ext>
            </a:extLst>
          </p:cNvPr>
          <p:cNvSpPr txBox="1"/>
          <p:nvPr/>
        </p:nvSpPr>
        <p:spPr>
          <a:xfrm>
            <a:off x="10292490" y="559346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BAE91F5-C3A4-4185-AA96-9A972B22389B}"/>
              </a:ext>
            </a:extLst>
          </p:cNvPr>
          <p:cNvSpPr txBox="1"/>
          <p:nvPr/>
        </p:nvSpPr>
        <p:spPr>
          <a:xfrm>
            <a:off x="11202933" y="633439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11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025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3784A9-3823-4FB8-80BB-636920516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89" y="1728901"/>
            <a:ext cx="11597172" cy="48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F715312-FAFF-4EF6-BF9D-2FEA88047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27" y="1677382"/>
            <a:ext cx="5806186" cy="48459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7C45ACA-C384-4A04-B26E-19ADBA187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75" y="3022714"/>
            <a:ext cx="62579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4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4E3E43-6CA9-4F7E-9661-52792A22E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115" y="1663782"/>
            <a:ext cx="63436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74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16058</TotalTime>
  <Words>150</Words>
  <Application>Microsoft Office PowerPoint</Application>
  <PresentationFormat>宽屏</PresentationFormat>
  <Paragraphs>34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Xiang Nengqiang</cp:lastModifiedBy>
  <cp:revision>2239</cp:revision>
  <dcterms:created xsi:type="dcterms:W3CDTF">2017-04-22T07:59:00Z</dcterms:created>
  <dcterms:modified xsi:type="dcterms:W3CDTF">2022-02-22T10:51:38Z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